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8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 rot="18699495">
            <a:off x="1797070" y="2674357"/>
            <a:ext cx="50501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1">
                    <a:lumMod val="85000"/>
                  </a:schemeClr>
                </a:solidFill>
              </a:rPr>
              <a:t>Dr.</a:t>
            </a:r>
            <a:r>
              <a:rPr lang="en-US" sz="4800" b="1" baseline="0" dirty="0" smtClean="0">
                <a:solidFill>
                  <a:schemeClr val="bg1">
                    <a:lumMod val="85000"/>
                  </a:schemeClr>
                </a:solidFill>
              </a:rPr>
              <a:t> Kishor Chauhan</a:t>
            </a:r>
          </a:p>
          <a:p>
            <a:pPr algn="ctr"/>
            <a:r>
              <a:rPr lang="en-US" sz="4800" b="1" baseline="0" dirty="0" smtClean="0">
                <a:solidFill>
                  <a:schemeClr val="bg1">
                    <a:lumMod val="85000"/>
                  </a:schemeClr>
                </a:solidFill>
              </a:rPr>
              <a:t>ARIBAS</a:t>
            </a:r>
            <a:endParaRPr lang="en-US" sz="48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185A4-B050-44B9-8B65-A30F363101D8}" type="datetimeFigureOut">
              <a:rPr lang="en-US" smtClean="0"/>
              <a:pPr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18D2F-7B69-4B94-A8C0-0BCB1AFC4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092637"/>
            <a:ext cx="85563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Amylase </a:t>
            </a:r>
          </a:p>
          <a:p>
            <a:pPr algn="ctr"/>
            <a:r>
              <a:rPr lang="en-US" sz="115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production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882908"/>
            <a:ext cx="7315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Amylase production</a:t>
            </a:r>
          </a:p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Purification: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Strongly </a:t>
            </a:r>
            <a:r>
              <a:rPr lang="en-US" sz="2800" dirty="0"/>
              <a:t>depend on the </a:t>
            </a:r>
            <a:r>
              <a:rPr lang="en-US" sz="2800" dirty="0" smtClean="0"/>
              <a:t>market</a:t>
            </a:r>
            <a:r>
              <a:rPr lang="en-US" sz="2800" dirty="0"/>
              <a:t>, processing cost, final quality, and available </a:t>
            </a:r>
            <a:r>
              <a:rPr lang="en-US" sz="2800" dirty="0" smtClean="0"/>
              <a:t>technology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Mostly purified </a:t>
            </a:r>
            <a:r>
              <a:rPr lang="en-US" sz="2800" dirty="0"/>
              <a:t>by </a:t>
            </a:r>
            <a:r>
              <a:rPr lang="en-US" sz="2800" dirty="0" smtClean="0"/>
              <a:t>chromatographic techniques </a:t>
            </a:r>
            <a:r>
              <a:rPr lang="en-US" sz="2800" dirty="0"/>
              <a:t>after crude isolation by precipitation </a:t>
            </a:r>
            <a:r>
              <a:rPr lang="en-US" sz="2800" dirty="0" smtClean="0"/>
              <a:t>and membrane separations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/>
              <a:t>need for large-scale cost </a:t>
            </a:r>
            <a:r>
              <a:rPr lang="en-US" sz="2800" dirty="0" smtClean="0"/>
              <a:t>effective purification 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Evolution of techniques - fast</a:t>
            </a:r>
            <a:r>
              <a:rPr lang="en-US" sz="2800" dirty="0"/>
              <a:t>, efficient and </a:t>
            </a:r>
            <a:r>
              <a:rPr lang="en-US" sz="2800" dirty="0" smtClean="0"/>
              <a:t>economical with </a:t>
            </a:r>
            <a:r>
              <a:rPr lang="en-US" sz="2800" dirty="0"/>
              <a:t>fewer processing steps 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883920"/>
            <a:ext cx="8881382" cy="521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828800" y="228600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Purification methods for Amylase</a:t>
            </a:r>
            <a:endParaRPr lang="en-US" sz="28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r="31006"/>
          <a:stretch>
            <a:fillRect/>
          </a:stretch>
        </p:blipFill>
        <p:spPr bwMode="auto">
          <a:xfrm>
            <a:off x="2133600" y="657225"/>
            <a:ext cx="470535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828800" y="0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Applications of Amylase</a:t>
            </a:r>
            <a:endParaRPr lang="en-US" sz="28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600200"/>
            <a:ext cx="8991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627063"/>
            <a:r>
              <a:rPr lang="en-US" sz="2800" dirty="0" smtClean="0"/>
              <a:t>EC1 </a:t>
            </a:r>
            <a:r>
              <a:rPr lang="en-US" sz="2800" dirty="0" err="1"/>
              <a:t>Oxidoreductases</a:t>
            </a:r>
            <a:r>
              <a:rPr lang="en-US" sz="2800" dirty="0"/>
              <a:t>: catalyze oxidation/reduction reactions. </a:t>
            </a:r>
          </a:p>
          <a:p>
            <a:pPr marL="627063" indent="-627063"/>
            <a:r>
              <a:rPr lang="en-US" sz="2800" dirty="0"/>
              <a:t>EC2 </a:t>
            </a:r>
            <a:r>
              <a:rPr lang="en-US" sz="2800" dirty="0" err="1"/>
              <a:t>Transferases</a:t>
            </a:r>
            <a:r>
              <a:rPr lang="en-US" sz="2800" dirty="0"/>
              <a:t>: transfer a functional group. </a:t>
            </a:r>
          </a:p>
          <a:p>
            <a:pPr marL="627063" indent="-627063"/>
            <a:r>
              <a:rPr lang="en-US" sz="2800" dirty="0"/>
              <a:t>EC3 </a:t>
            </a:r>
            <a:r>
              <a:rPr lang="en-US" sz="2800" dirty="0" err="1"/>
              <a:t>Hydrolases</a:t>
            </a:r>
            <a:r>
              <a:rPr lang="en-US" sz="2800" dirty="0"/>
              <a:t>: catalyze the hydrolysis of various bonds. </a:t>
            </a:r>
          </a:p>
          <a:p>
            <a:pPr marL="627063" indent="-627063"/>
            <a:r>
              <a:rPr lang="en-US" sz="2800" dirty="0"/>
              <a:t>EC4 </a:t>
            </a:r>
            <a:r>
              <a:rPr lang="en-US" sz="2800" dirty="0" err="1"/>
              <a:t>Lyases</a:t>
            </a:r>
            <a:r>
              <a:rPr lang="en-US" sz="2800" dirty="0"/>
              <a:t>: cleave various bonds by means other than hydrolysis and oxidation. </a:t>
            </a:r>
          </a:p>
          <a:p>
            <a:pPr marL="627063" indent="-627063"/>
            <a:r>
              <a:rPr lang="en-US" sz="2800" dirty="0"/>
              <a:t>EC5 </a:t>
            </a:r>
            <a:r>
              <a:rPr lang="en-US" sz="2800" dirty="0" err="1"/>
              <a:t>Isomerases</a:t>
            </a:r>
            <a:r>
              <a:rPr lang="en-US" sz="2800" dirty="0"/>
              <a:t>: catalyze </a:t>
            </a:r>
            <a:r>
              <a:rPr lang="en-US" sz="2800" dirty="0" err="1"/>
              <a:t>isomerization</a:t>
            </a:r>
            <a:r>
              <a:rPr lang="en-US" sz="2800" dirty="0"/>
              <a:t> changes within a single molecule. </a:t>
            </a:r>
          </a:p>
          <a:p>
            <a:pPr marL="627063" indent="-627063"/>
            <a:r>
              <a:rPr lang="en-US" sz="2800" dirty="0"/>
              <a:t>EC6 </a:t>
            </a:r>
            <a:r>
              <a:rPr lang="en-US" sz="2800" dirty="0" err="1"/>
              <a:t>Ligases</a:t>
            </a:r>
            <a:r>
              <a:rPr lang="en-US" sz="2800" dirty="0"/>
              <a:t>: join two molecules with covalent bonds.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28600"/>
            <a:ext cx="73152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</a:rPr>
              <a:t>Amylases</a:t>
            </a:r>
          </a:p>
          <a:p>
            <a:pPr algn="just"/>
            <a:r>
              <a:rPr lang="el-GR" sz="2800" dirty="0" smtClean="0">
                <a:solidFill>
                  <a:srgbClr val="0070C0"/>
                </a:solidFill>
              </a:rPr>
              <a:t>α-</a:t>
            </a:r>
            <a:r>
              <a:rPr lang="en-US" sz="2800" dirty="0" smtClean="0">
                <a:solidFill>
                  <a:srgbClr val="0070C0"/>
                </a:solidFill>
              </a:rPr>
              <a:t>amylase </a:t>
            </a:r>
            <a:r>
              <a:rPr lang="en-US" sz="2800" dirty="0">
                <a:solidFill>
                  <a:srgbClr val="0070C0"/>
                </a:solidFill>
              </a:rPr>
              <a:t>(</a:t>
            </a:r>
            <a:r>
              <a:rPr lang="en-US" sz="2800" dirty="0" smtClean="0">
                <a:solidFill>
                  <a:srgbClr val="0070C0"/>
                </a:solidFill>
              </a:rPr>
              <a:t>EC3.2.1.1) 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Extracellular enzymes </a:t>
            </a:r>
            <a:r>
              <a:rPr lang="en-US" sz="2800" dirty="0"/>
              <a:t>that randomly cleave the 1,4-a-D-glucosidic </a:t>
            </a:r>
            <a:r>
              <a:rPr lang="en-US" sz="2800" dirty="0" smtClean="0"/>
              <a:t>linkages between </a:t>
            </a:r>
            <a:r>
              <a:rPr lang="en-US" sz="2800" dirty="0"/>
              <a:t>adjacent glucose units in the linear </a:t>
            </a:r>
            <a:r>
              <a:rPr lang="en-US" sz="2800" dirty="0" err="1"/>
              <a:t>amylose</a:t>
            </a:r>
            <a:r>
              <a:rPr lang="en-US" sz="2800" dirty="0"/>
              <a:t> chain.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Classified </a:t>
            </a:r>
            <a:r>
              <a:rPr lang="en-US" sz="2800" dirty="0"/>
              <a:t>according to </a:t>
            </a:r>
            <a:r>
              <a:rPr lang="en-US" sz="2800" dirty="0" smtClean="0"/>
              <a:t>their action </a:t>
            </a:r>
            <a:r>
              <a:rPr lang="en-US" sz="2800" dirty="0"/>
              <a:t>and properties. </a:t>
            </a:r>
            <a:endParaRPr lang="en-US" sz="2800" dirty="0" smtClean="0"/>
          </a:p>
          <a:p>
            <a:pPr marL="914400" indent="-231775" algn="just">
              <a:buFont typeface="Arial" pitchFamily="34" charset="0"/>
              <a:buChar char="•"/>
            </a:pPr>
            <a:r>
              <a:rPr lang="en-US" sz="2800" dirty="0" smtClean="0"/>
              <a:t>‘</a:t>
            </a:r>
            <a:r>
              <a:rPr lang="en-US" sz="2800" dirty="0" err="1" smtClean="0"/>
              <a:t>saccharogenic</a:t>
            </a:r>
            <a:r>
              <a:rPr lang="en-US" sz="2800" dirty="0" smtClean="0"/>
              <a:t>’ amylases – produce free </a:t>
            </a:r>
            <a:r>
              <a:rPr lang="en-US" sz="2800" dirty="0"/>
              <a:t>sugars </a:t>
            </a:r>
            <a:endParaRPr lang="en-US" sz="2800" dirty="0" smtClean="0"/>
          </a:p>
          <a:p>
            <a:pPr marL="914400" indent="-231775" algn="just">
              <a:buFont typeface="Arial" pitchFamily="34" charset="0"/>
              <a:buChar char="•"/>
            </a:pPr>
            <a:r>
              <a:rPr lang="en-US" sz="2800" dirty="0" smtClean="0"/>
              <a:t>‘starch-liquefying’ amylases-liquefy starch without producing free sugars</a:t>
            </a:r>
          </a:p>
          <a:p>
            <a:endParaRPr lang="en-US" sz="2800" i="1" dirty="0" smtClean="0"/>
          </a:p>
          <a:p>
            <a:r>
              <a:rPr lang="en-US" sz="2800" i="1" dirty="0" err="1" smtClean="0">
                <a:solidFill>
                  <a:srgbClr val="92D050"/>
                </a:solidFill>
              </a:rPr>
              <a:t>Aspergillus</a:t>
            </a:r>
            <a:r>
              <a:rPr lang="en-US" sz="2800" i="1" dirty="0" smtClean="0">
                <a:solidFill>
                  <a:srgbClr val="92D050"/>
                </a:solidFill>
              </a:rPr>
              <a:t> </a:t>
            </a:r>
            <a:r>
              <a:rPr lang="en-US" sz="2800" i="1" dirty="0">
                <a:solidFill>
                  <a:srgbClr val="92D050"/>
                </a:solidFill>
              </a:rPr>
              <a:t>sp</a:t>
            </a:r>
            <a:r>
              <a:rPr lang="en-US" sz="2800" i="1" dirty="0"/>
              <a:t>. </a:t>
            </a:r>
            <a:r>
              <a:rPr lang="en-US" sz="2800" dirty="0"/>
              <a:t>and </a:t>
            </a:r>
            <a:r>
              <a:rPr lang="en-US" sz="2800" i="1" dirty="0">
                <a:solidFill>
                  <a:srgbClr val="92D050"/>
                </a:solidFill>
              </a:rPr>
              <a:t>Bacillus sp</a:t>
            </a:r>
            <a:r>
              <a:rPr lang="en-US" sz="2800" i="1" dirty="0" smtClean="0"/>
              <a:t>., </a:t>
            </a:r>
            <a:r>
              <a:rPr lang="en-US" sz="2800" dirty="0" smtClean="0"/>
              <a:t>mainly </a:t>
            </a:r>
            <a:r>
              <a:rPr lang="en-US" sz="2800" i="1" dirty="0">
                <a:solidFill>
                  <a:srgbClr val="92D050"/>
                </a:solidFill>
              </a:rPr>
              <a:t>Bacillus </a:t>
            </a:r>
            <a:r>
              <a:rPr lang="en-US" sz="2800" i="1" dirty="0" err="1">
                <a:solidFill>
                  <a:srgbClr val="92D050"/>
                </a:solidFill>
              </a:rPr>
              <a:t>amyloliquefaciens</a:t>
            </a:r>
            <a:r>
              <a:rPr lang="en-US" sz="2800" i="1" dirty="0">
                <a:solidFill>
                  <a:srgbClr val="92D050"/>
                </a:solidFill>
              </a:rPr>
              <a:t> </a:t>
            </a:r>
            <a:r>
              <a:rPr lang="en-US" sz="2800" dirty="0"/>
              <a:t>and</a:t>
            </a:r>
            <a:r>
              <a:rPr lang="en-US" sz="2800" i="1" dirty="0"/>
              <a:t> </a:t>
            </a:r>
            <a:r>
              <a:rPr lang="en-US" sz="2800" i="1" dirty="0">
                <a:solidFill>
                  <a:srgbClr val="92D050"/>
                </a:solidFill>
              </a:rPr>
              <a:t>B. </a:t>
            </a:r>
            <a:r>
              <a:rPr lang="en-US" sz="2800" i="1" dirty="0" err="1">
                <a:solidFill>
                  <a:srgbClr val="92D050"/>
                </a:solidFill>
              </a:rPr>
              <a:t>licheniformis</a:t>
            </a:r>
            <a:endParaRPr lang="en-US" sz="2800" dirty="0" smtClean="0">
              <a:solidFill>
                <a:srgbClr val="92D050"/>
              </a:solidFill>
            </a:endParaRPr>
          </a:p>
          <a:p>
            <a:pPr algn="just"/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756821"/>
            <a:ext cx="7315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B0F0"/>
                </a:solidFill>
                <a:sym typeface="Symbol"/>
              </a:rPr>
              <a:t></a:t>
            </a:r>
            <a:r>
              <a:rPr lang="en-US" sz="2800" i="1" dirty="0" smtClean="0">
                <a:solidFill>
                  <a:srgbClr val="00B0F0"/>
                </a:solidFill>
              </a:rPr>
              <a:t>-Amylase 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Is of plant origin, a few microbial strains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An </a:t>
            </a:r>
            <a:r>
              <a:rPr lang="en-US" sz="2800" dirty="0" err="1" smtClean="0"/>
              <a:t>exo</a:t>
            </a:r>
            <a:r>
              <a:rPr lang="en-US" sz="2800" dirty="0" smtClean="0"/>
              <a:t>-acting enzyme - cleaves non-reducing chain ends of </a:t>
            </a:r>
            <a:r>
              <a:rPr lang="en-US" sz="2800" dirty="0" err="1" smtClean="0"/>
              <a:t>amylose</a:t>
            </a:r>
            <a:r>
              <a:rPr lang="en-US" sz="2800" dirty="0" smtClean="0"/>
              <a:t>, </a:t>
            </a:r>
            <a:r>
              <a:rPr lang="en-US" sz="2800" dirty="0" err="1" smtClean="0"/>
              <a:t>amylopectin</a:t>
            </a:r>
            <a:r>
              <a:rPr lang="en-US" sz="2800" dirty="0" smtClean="0"/>
              <a:t> and glycogen molecules. 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It hydrolyses alternate </a:t>
            </a:r>
            <a:r>
              <a:rPr lang="en-US" sz="2800" dirty="0" err="1" smtClean="0"/>
              <a:t>glycosidic</a:t>
            </a:r>
            <a:r>
              <a:rPr lang="en-US" sz="2800" dirty="0" smtClean="0"/>
              <a:t> linkages, yielding maltose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/>
              <a:t>Unable to by-pass a-1,6-glycosidic linkages in </a:t>
            </a:r>
            <a:r>
              <a:rPr lang="en-US" sz="2800" dirty="0" err="1" smtClean="0"/>
              <a:t>amylopectin</a:t>
            </a:r>
            <a:r>
              <a:rPr lang="en-US" sz="2800" dirty="0" smtClean="0"/>
              <a:t> - results in incomplete degradation of the molecule</a:t>
            </a:r>
          </a:p>
          <a:p>
            <a:pPr algn="just"/>
            <a:r>
              <a:rPr lang="en-US" sz="2800" i="1" dirty="0">
                <a:solidFill>
                  <a:srgbClr val="92D050"/>
                </a:solidFill>
              </a:rPr>
              <a:t>Bacillus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92D050"/>
                </a:solidFill>
              </a:rPr>
              <a:t>Pseudomonas</a:t>
            </a:r>
            <a:r>
              <a:rPr lang="en-US" sz="2800" i="1" dirty="0"/>
              <a:t> (aerobic) and </a:t>
            </a:r>
            <a:r>
              <a:rPr lang="en-US" sz="2800" i="1" dirty="0" smtClean="0">
                <a:solidFill>
                  <a:srgbClr val="92D050"/>
                </a:solidFill>
              </a:rPr>
              <a:t>Clostridium </a:t>
            </a:r>
            <a:r>
              <a:rPr lang="en-US" sz="2800" dirty="0" smtClean="0"/>
              <a:t>(</a:t>
            </a:r>
            <a:r>
              <a:rPr lang="en-US" sz="2800" dirty="0"/>
              <a:t>anaerobic) sp., </a:t>
            </a:r>
            <a:r>
              <a:rPr lang="en-US" sz="2800" i="1" dirty="0" err="1" smtClean="0">
                <a:solidFill>
                  <a:srgbClr val="92D050"/>
                </a:solidFill>
              </a:rPr>
              <a:t>Streptomyces</a:t>
            </a:r>
            <a:r>
              <a:rPr lang="en-US" sz="2800" i="1" dirty="0" smtClean="0">
                <a:solidFill>
                  <a:srgbClr val="92D050"/>
                </a:solidFill>
              </a:rPr>
              <a:t> </a:t>
            </a:r>
            <a:r>
              <a:rPr lang="en-US" sz="2800" dirty="0" smtClean="0">
                <a:solidFill>
                  <a:srgbClr val="92D050"/>
                </a:solidFill>
              </a:rPr>
              <a:t>sp</a:t>
            </a:r>
            <a:r>
              <a:rPr lang="en-US" sz="2800" dirty="0" smtClean="0"/>
              <a:t>.,  </a:t>
            </a:r>
            <a:r>
              <a:rPr lang="en-US" sz="2800" i="1" dirty="0" err="1">
                <a:solidFill>
                  <a:srgbClr val="92D050"/>
                </a:solidFill>
              </a:rPr>
              <a:t>Rhizopus</a:t>
            </a:r>
            <a:r>
              <a:rPr lang="en-US" sz="2800" i="1" dirty="0">
                <a:solidFill>
                  <a:srgbClr val="92D050"/>
                </a:solidFill>
              </a:rPr>
              <a:t> </a:t>
            </a:r>
            <a:r>
              <a:rPr lang="en-US" sz="2800" i="1" dirty="0" smtClean="0">
                <a:solidFill>
                  <a:srgbClr val="92D050"/>
                </a:solidFill>
              </a:rPr>
              <a:t>sp</a:t>
            </a:r>
            <a:r>
              <a:rPr lang="en-US" sz="2800" i="1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028343"/>
            <a:ext cx="7315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B0F0"/>
                </a:solidFill>
              </a:rPr>
              <a:t>Glucoamylase</a:t>
            </a:r>
            <a:endParaRPr lang="en-US" sz="2800" dirty="0" smtClean="0">
              <a:solidFill>
                <a:srgbClr val="00B0F0"/>
              </a:solidFill>
            </a:endParaRPr>
          </a:p>
          <a:p>
            <a:pPr algn="just"/>
            <a:r>
              <a:rPr lang="en-US" sz="2800" dirty="0" smtClean="0"/>
              <a:t>hydrolyses single glucose units from the non-reducing ends of </a:t>
            </a:r>
            <a:r>
              <a:rPr lang="en-US" sz="2800" dirty="0" err="1" smtClean="0"/>
              <a:t>amylose</a:t>
            </a:r>
            <a:r>
              <a:rPr lang="en-US" sz="2800" dirty="0" smtClean="0"/>
              <a:t> and </a:t>
            </a:r>
            <a:r>
              <a:rPr lang="en-US" sz="2800" dirty="0" err="1" smtClean="0"/>
              <a:t>amylopectin</a:t>
            </a:r>
            <a:r>
              <a:rPr lang="en-US" sz="2800" dirty="0" smtClean="0"/>
              <a:t> in a stepwise manner.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i="1" dirty="0" err="1" smtClean="0">
                <a:solidFill>
                  <a:srgbClr val="92D050"/>
                </a:solidFill>
              </a:rPr>
              <a:t>Aspergillus</a:t>
            </a:r>
            <a:r>
              <a:rPr lang="en-US" sz="2800" i="1" dirty="0" smtClean="0">
                <a:solidFill>
                  <a:srgbClr val="92D050"/>
                </a:solidFill>
              </a:rPr>
              <a:t> </a:t>
            </a:r>
            <a:r>
              <a:rPr lang="en-US" sz="2800" i="1" dirty="0" err="1" smtClean="0">
                <a:solidFill>
                  <a:srgbClr val="92D050"/>
                </a:solidFill>
              </a:rPr>
              <a:t>niger</a:t>
            </a:r>
            <a:r>
              <a:rPr lang="en-US" sz="2800" i="1" dirty="0" smtClean="0">
                <a:solidFill>
                  <a:srgbClr val="92D050"/>
                </a:solidFill>
              </a:rPr>
              <a:t>, A. </a:t>
            </a:r>
            <a:r>
              <a:rPr lang="en-US" sz="2800" i="1" dirty="0" err="1" smtClean="0">
                <a:solidFill>
                  <a:srgbClr val="92D050"/>
                </a:solidFill>
              </a:rPr>
              <a:t>terrus</a:t>
            </a:r>
            <a:r>
              <a:rPr lang="en-US" sz="2800" i="1" dirty="0" smtClean="0">
                <a:solidFill>
                  <a:srgbClr val="92D050"/>
                </a:solidFill>
              </a:rPr>
              <a:t>, </a:t>
            </a:r>
            <a:r>
              <a:rPr lang="en-US" sz="2800" i="1" dirty="0" err="1" smtClean="0">
                <a:solidFill>
                  <a:srgbClr val="92D050"/>
                </a:solidFill>
              </a:rPr>
              <a:t>Rhizopus</a:t>
            </a:r>
            <a:r>
              <a:rPr lang="en-US" sz="2800" i="1" dirty="0" smtClean="0">
                <a:solidFill>
                  <a:srgbClr val="92D050"/>
                </a:solidFill>
              </a:rPr>
              <a:t> sp., Clostridium, S. </a:t>
            </a:r>
            <a:r>
              <a:rPr lang="en-US" sz="2800" i="1" dirty="0" err="1" smtClean="0">
                <a:solidFill>
                  <a:srgbClr val="92D050"/>
                </a:solidFill>
              </a:rPr>
              <a:t>cerevisiae</a:t>
            </a:r>
            <a:r>
              <a:rPr lang="en-US" sz="2800" i="1" dirty="0" smtClean="0">
                <a:solidFill>
                  <a:srgbClr val="92D05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882908"/>
            <a:ext cx="7315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Amylase production</a:t>
            </a:r>
          </a:p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Carbon source:</a:t>
            </a:r>
          </a:p>
          <a:p>
            <a:pPr algn="just"/>
            <a:endParaRPr lang="en-US" sz="2800" dirty="0" smtClean="0">
              <a:solidFill>
                <a:srgbClr val="00B0F0"/>
              </a:solidFill>
            </a:endParaRPr>
          </a:p>
          <a:p>
            <a:pPr algn="just"/>
            <a:r>
              <a:rPr lang="en-US" sz="2800" dirty="0" smtClean="0">
                <a:solidFill>
                  <a:srgbClr val="92D050"/>
                </a:solidFill>
              </a:rPr>
              <a:t>Submerged Fermentation:</a:t>
            </a:r>
          </a:p>
          <a:p>
            <a:pPr algn="just"/>
            <a:r>
              <a:rPr lang="en-US" sz="2800" dirty="0" smtClean="0"/>
              <a:t>Cheese </a:t>
            </a:r>
            <a:r>
              <a:rPr lang="en-US" sz="2800" dirty="0"/>
              <a:t>whey, corn </a:t>
            </a:r>
            <a:r>
              <a:rPr lang="en-US" sz="2800" dirty="0" smtClean="0"/>
              <a:t>steep liquor </a:t>
            </a:r>
            <a:r>
              <a:rPr lang="en-US" sz="2800" dirty="0"/>
              <a:t>and soya bean </a:t>
            </a:r>
            <a:r>
              <a:rPr lang="en-US" sz="2800" dirty="0" smtClean="0"/>
              <a:t>meal, </a:t>
            </a:r>
            <a:r>
              <a:rPr lang="en-US" sz="2800" dirty="0"/>
              <a:t>lactose, </a:t>
            </a:r>
            <a:r>
              <a:rPr lang="en-US" sz="2800" dirty="0" err="1" smtClean="0"/>
              <a:t>dextran</a:t>
            </a:r>
            <a:r>
              <a:rPr lang="en-US" sz="2800" dirty="0" smtClean="0"/>
              <a:t>, soluble starch, glucose, maltose and </a:t>
            </a:r>
            <a:r>
              <a:rPr lang="en-US" sz="2800" dirty="0" err="1" smtClean="0"/>
              <a:t>xylose</a:t>
            </a: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>
                <a:solidFill>
                  <a:srgbClr val="92D050"/>
                </a:solidFill>
              </a:rPr>
              <a:t>Solid state fermentation:</a:t>
            </a:r>
            <a:endParaRPr lang="en-US" sz="2800" dirty="0">
              <a:solidFill>
                <a:srgbClr val="92D050"/>
              </a:solidFill>
            </a:endParaRPr>
          </a:p>
          <a:p>
            <a:r>
              <a:rPr lang="en-US" sz="2800" dirty="0" smtClean="0"/>
              <a:t>Beet </a:t>
            </a:r>
            <a:r>
              <a:rPr lang="en-US" sz="2800" dirty="0"/>
              <a:t>pulp, corn cob</a:t>
            </a:r>
            <a:r>
              <a:rPr lang="en-US" sz="2800" dirty="0" smtClean="0"/>
              <a:t>, tapioca, potato, rice husk</a:t>
            </a:r>
            <a:r>
              <a:rPr lang="en-US" sz="2800" dirty="0"/>
              <a:t>, </a:t>
            </a:r>
            <a:r>
              <a:rPr lang="en-US" sz="2800" dirty="0" smtClean="0"/>
              <a:t>rice bran, wheat bran, maize bran, wheat straw and oil cakes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882908"/>
            <a:ext cx="7315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Amylase production</a:t>
            </a:r>
          </a:p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Nitrogen source:</a:t>
            </a:r>
          </a:p>
          <a:p>
            <a:pPr algn="just"/>
            <a:r>
              <a:rPr lang="en-US" sz="2800" dirty="0" smtClean="0">
                <a:solidFill>
                  <a:srgbClr val="92D050"/>
                </a:solidFill>
              </a:rPr>
              <a:t>Organic 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yeast extract, </a:t>
            </a:r>
            <a:r>
              <a:rPr lang="en-US" sz="2800" dirty="0" err="1" smtClean="0">
                <a:solidFill>
                  <a:srgbClr val="002060"/>
                </a:solidFill>
              </a:rPr>
              <a:t>tryptone</a:t>
            </a:r>
            <a:r>
              <a:rPr lang="en-US" sz="2800" dirty="0" smtClean="0">
                <a:solidFill>
                  <a:srgbClr val="002060"/>
                </a:solidFill>
              </a:rPr>
              <a:t>, beef extract, peptone, casein, urea, soy flour, </a:t>
            </a:r>
            <a:r>
              <a:rPr lang="en-US" sz="2800" dirty="0" err="1" smtClean="0">
                <a:solidFill>
                  <a:srgbClr val="002060"/>
                </a:solidFill>
              </a:rPr>
              <a:t>glycin</a:t>
            </a:r>
            <a:r>
              <a:rPr lang="en-US" sz="2800" dirty="0" smtClean="0">
                <a:solidFill>
                  <a:srgbClr val="002060"/>
                </a:solidFill>
              </a:rPr>
              <a:t>, L-</a:t>
            </a:r>
            <a:r>
              <a:rPr lang="en-US" sz="2800" dirty="0" err="1" smtClean="0">
                <a:solidFill>
                  <a:srgbClr val="002060"/>
                </a:solidFill>
              </a:rPr>
              <a:t>lysin</a:t>
            </a:r>
            <a:r>
              <a:rPr lang="en-US" sz="2800" dirty="0" smtClean="0">
                <a:solidFill>
                  <a:srgbClr val="002060"/>
                </a:solidFill>
              </a:rPr>
              <a:t>, L-</a:t>
            </a:r>
            <a:r>
              <a:rPr lang="en-US" sz="2800" dirty="0" err="1" smtClean="0">
                <a:solidFill>
                  <a:srgbClr val="002060"/>
                </a:solidFill>
              </a:rPr>
              <a:t>tryosine</a:t>
            </a:r>
            <a:r>
              <a:rPr lang="en-US" sz="2800" dirty="0" smtClean="0">
                <a:solidFill>
                  <a:srgbClr val="002060"/>
                </a:solidFill>
              </a:rPr>
              <a:t>, L-</a:t>
            </a:r>
            <a:r>
              <a:rPr lang="en-US" sz="2800" dirty="0" err="1" smtClean="0">
                <a:solidFill>
                  <a:srgbClr val="002060"/>
                </a:solidFill>
              </a:rPr>
              <a:t>cysteine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glutamic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acid, L-</a:t>
            </a:r>
            <a:r>
              <a:rPr lang="en-US" sz="2800" dirty="0" err="1" smtClean="0">
                <a:solidFill>
                  <a:srgbClr val="002060"/>
                </a:solidFill>
              </a:rPr>
              <a:t>alanine</a:t>
            </a:r>
            <a:r>
              <a:rPr lang="en-US" sz="2800" dirty="0" smtClean="0">
                <a:solidFill>
                  <a:srgbClr val="002060"/>
                </a:solidFill>
              </a:rPr>
              <a:t>, L-phenylalanine, L-</a:t>
            </a:r>
            <a:r>
              <a:rPr lang="en-US" sz="2800" dirty="0" err="1" smtClean="0">
                <a:solidFill>
                  <a:srgbClr val="002060"/>
                </a:solidFill>
              </a:rPr>
              <a:t>isoleusine</a:t>
            </a:r>
            <a:r>
              <a:rPr lang="en-US" sz="2800" dirty="0" smtClean="0">
                <a:solidFill>
                  <a:srgbClr val="002060"/>
                </a:solidFill>
              </a:rPr>
              <a:t>, L-</a:t>
            </a:r>
            <a:r>
              <a:rPr lang="en-US" sz="2800" dirty="0" err="1" smtClean="0">
                <a:solidFill>
                  <a:srgbClr val="002060"/>
                </a:solidFill>
              </a:rPr>
              <a:t>valine</a:t>
            </a:r>
            <a:r>
              <a:rPr lang="en-US" sz="2800" dirty="0" smtClean="0">
                <a:solidFill>
                  <a:srgbClr val="002060"/>
                </a:solidFill>
              </a:rPr>
              <a:t> and L-</a:t>
            </a:r>
            <a:r>
              <a:rPr lang="en-US" sz="2800" dirty="0" err="1" smtClean="0">
                <a:solidFill>
                  <a:srgbClr val="002060"/>
                </a:solidFill>
              </a:rPr>
              <a:t>methionine</a:t>
            </a:r>
            <a:endParaRPr lang="en-US" sz="2800" dirty="0" smtClean="0">
              <a:solidFill>
                <a:srgbClr val="002060"/>
              </a:solidFill>
            </a:endParaRPr>
          </a:p>
          <a:p>
            <a:pPr algn="just"/>
            <a:endParaRPr lang="en-US" sz="2800" dirty="0" smtClean="0">
              <a:solidFill>
                <a:srgbClr val="00B0F0"/>
              </a:solidFill>
            </a:endParaRPr>
          </a:p>
          <a:p>
            <a:pPr algn="just"/>
            <a:r>
              <a:rPr lang="en-US" sz="2800" dirty="0" smtClean="0">
                <a:solidFill>
                  <a:srgbClr val="92D050"/>
                </a:solidFill>
              </a:rPr>
              <a:t>Inorganic 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ammonium nitrate, ammonium chloride, ammonium </a:t>
            </a:r>
            <a:r>
              <a:rPr lang="en-US" sz="2800" dirty="0" err="1" smtClean="0">
                <a:solidFill>
                  <a:srgbClr val="002060"/>
                </a:solidFill>
              </a:rPr>
              <a:t>sulphate</a:t>
            </a:r>
            <a:r>
              <a:rPr lang="en-US" sz="2800" dirty="0" smtClean="0">
                <a:solidFill>
                  <a:srgbClr val="002060"/>
                </a:solidFill>
              </a:rPr>
              <a:t>, and sodium nitrate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882908"/>
            <a:ext cx="7315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Amylase production</a:t>
            </a:r>
          </a:p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Metal ions</a:t>
            </a:r>
          </a:p>
          <a:p>
            <a:pPr algn="just"/>
            <a:endParaRPr lang="en-US" sz="2800" dirty="0" smtClean="0">
              <a:solidFill>
                <a:srgbClr val="00B0F0"/>
              </a:solidFill>
            </a:endParaRPr>
          </a:p>
          <a:p>
            <a:pPr algn="just"/>
            <a:r>
              <a:rPr lang="it-IT" sz="2800" dirty="0" smtClean="0">
                <a:solidFill>
                  <a:srgbClr val="002060"/>
                </a:solidFill>
              </a:rPr>
              <a:t>FeSO</a:t>
            </a:r>
            <a:r>
              <a:rPr lang="it-IT" sz="2800" baseline="-25000" dirty="0" smtClean="0">
                <a:solidFill>
                  <a:srgbClr val="002060"/>
                </a:solidFill>
              </a:rPr>
              <a:t>4</a:t>
            </a:r>
            <a:r>
              <a:rPr lang="it-IT" sz="2800" dirty="0" smtClean="0">
                <a:solidFill>
                  <a:srgbClr val="002060"/>
                </a:solidFill>
              </a:rPr>
              <a:t>, MgSO</a:t>
            </a:r>
            <a:r>
              <a:rPr lang="it-IT" sz="2800" baseline="-25000" dirty="0" smtClean="0">
                <a:solidFill>
                  <a:srgbClr val="002060"/>
                </a:solidFill>
              </a:rPr>
              <a:t>4</a:t>
            </a:r>
            <a:r>
              <a:rPr lang="it-IT" sz="2800" dirty="0" smtClean="0">
                <a:solidFill>
                  <a:srgbClr val="002060"/>
                </a:solidFill>
              </a:rPr>
              <a:t>, CaCl</a:t>
            </a:r>
            <a:r>
              <a:rPr lang="it-IT" sz="2800" baseline="-25000" dirty="0" smtClean="0">
                <a:solidFill>
                  <a:srgbClr val="002060"/>
                </a:solidFill>
              </a:rPr>
              <a:t>2</a:t>
            </a:r>
            <a:r>
              <a:rPr lang="it-IT" sz="2800" dirty="0" smtClean="0">
                <a:solidFill>
                  <a:srgbClr val="002060"/>
                </a:solidFill>
              </a:rPr>
              <a:t>, CuSO</a:t>
            </a:r>
            <a:r>
              <a:rPr lang="it-IT" sz="2800" baseline="-25000" dirty="0" smtClean="0">
                <a:solidFill>
                  <a:srgbClr val="002060"/>
                </a:solidFill>
              </a:rPr>
              <a:t>4</a:t>
            </a:r>
            <a:r>
              <a:rPr lang="it-IT" sz="2800" dirty="0" smtClean="0">
                <a:solidFill>
                  <a:srgbClr val="002060"/>
                </a:solidFill>
              </a:rPr>
              <a:t> and ZnSO</a:t>
            </a:r>
            <a:r>
              <a:rPr lang="it-IT" sz="2800" baseline="-25000" dirty="0" smtClean="0">
                <a:solidFill>
                  <a:srgbClr val="002060"/>
                </a:solidFill>
              </a:rPr>
              <a:t>4</a:t>
            </a:r>
          </a:p>
          <a:p>
            <a:pPr algn="just"/>
            <a:endParaRPr lang="en-US" sz="2800" dirty="0" smtClean="0">
              <a:solidFill>
                <a:srgbClr val="00B0F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pH: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Bacteria: 7.0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</a:rPr>
              <a:t>Fungi: 5-6</a:t>
            </a:r>
          </a:p>
          <a:p>
            <a:pPr algn="just"/>
            <a:endParaRPr lang="en-US" sz="2800" dirty="0" smtClean="0">
              <a:solidFill>
                <a:srgbClr val="00B0F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Temperature :</a:t>
            </a:r>
            <a:r>
              <a:rPr lang="en-US" sz="2800" dirty="0" smtClean="0">
                <a:solidFill>
                  <a:srgbClr val="002060"/>
                </a:solidFill>
              </a:rPr>
              <a:t>25</a:t>
            </a:r>
            <a:r>
              <a:rPr lang="en-US" sz="2800" baseline="30000" dirty="0" smtClean="0">
                <a:solidFill>
                  <a:srgbClr val="002060"/>
                </a:solidFill>
              </a:rPr>
              <a:t>o</a:t>
            </a:r>
            <a:r>
              <a:rPr lang="en-US" sz="2800" dirty="0" smtClean="0">
                <a:solidFill>
                  <a:srgbClr val="002060"/>
                </a:solidFill>
              </a:rPr>
              <a:t>C to 37</a:t>
            </a:r>
            <a:r>
              <a:rPr lang="en-US" sz="2800" baseline="30000" dirty="0" smtClean="0">
                <a:solidFill>
                  <a:srgbClr val="002060"/>
                </a:solidFill>
              </a:rPr>
              <a:t>o</a:t>
            </a:r>
            <a:r>
              <a:rPr lang="en-US" sz="2800" dirty="0" smtClean="0">
                <a:solidFill>
                  <a:srgbClr val="002060"/>
                </a:solidFill>
              </a:rPr>
              <a:t>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882908"/>
            <a:ext cx="7315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Amylase production</a:t>
            </a:r>
          </a:p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Solid state fermentation: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Raw substrates 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Dried  and moisture content is adjusted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Other nutrients are also added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Sterilized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Inoculated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Incubated with occasional mixing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457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ased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asdf</dc:creator>
  <cp:lastModifiedBy>SF-318</cp:lastModifiedBy>
  <cp:revision>16</cp:revision>
  <dcterms:created xsi:type="dcterms:W3CDTF">2014-03-08T05:23:15Z</dcterms:created>
  <dcterms:modified xsi:type="dcterms:W3CDTF">2014-04-04T08:20:01Z</dcterms:modified>
</cp:coreProperties>
</file>